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7" r:id="rId11"/>
    <p:sldId id="270" r:id="rId12"/>
    <p:sldId id="271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EF7"/>
    <a:srgbClr val="FAAC04"/>
    <a:srgbClr val="91E1E1"/>
    <a:srgbClr val="87C7C2"/>
    <a:srgbClr val="480048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9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3D6681-CB8A-CC45-9F78-C2DAE3BAEF31}" type="doc">
      <dgm:prSet loTypeId="urn:microsoft.com/office/officeart/2005/8/layout/cycl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BACEB3-859D-354C-BFE7-0ED4DBD2A126}">
      <dgm:prSet phldrT="[Text]"/>
      <dgm:spPr/>
      <dgm:t>
        <a:bodyPr/>
        <a:lstStyle/>
        <a:p>
          <a:r>
            <a:rPr lang="en-US" dirty="0" smtClean="0">
              <a:latin typeface="Calibri"/>
              <a:cs typeface="Calibri"/>
            </a:rPr>
            <a:t>Prague</a:t>
          </a:r>
          <a:endParaRPr lang="en-US" dirty="0">
            <a:latin typeface="Calibri"/>
            <a:cs typeface="Calibri"/>
          </a:endParaRPr>
        </a:p>
      </dgm:t>
    </dgm:pt>
    <dgm:pt modelId="{80EA2885-6591-E541-B12F-F99220E0C786}" type="parTrans" cxnId="{4A34B742-A348-E14A-978F-EFE071AE71BB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F79B6698-5C1B-BC40-9F26-E5C319AF4F58}" type="sibTrans" cxnId="{4A34B742-A348-E14A-978F-EFE071AE71BB}">
      <dgm:prSet/>
      <dgm:spPr>
        <a:solidFill>
          <a:srgbClr val="480048"/>
        </a:solidFill>
      </dgm:spPr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6FE418E5-3520-A444-B0A2-98B44931073E}">
      <dgm:prSet phldrT="[Text]"/>
      <dgm:spPr/>
      <dgm:t>
        <a:bodyPr/>
        <a:lstStyle/>
        <a:p>
          <a:r>
            <a:rPr lang="en-US" dirty="0" smtClean="0">
              <a:latin typeface="Calibri"/>
              <a:cs typeface="Calibri"/>
            </a:rPr>
            <a:t>Budapest</a:t>
          </a:r>
          <a:endParaRPr lang="en-US" dirty="0">
            <a:latin typeface="Calibri"/>
            <a:cs typeface="Calibri"/>
          </a:endParaRPr>
        </a:p>
      </dgm:t>
    </dgm:pt>
    <dgm:pt modelId="{F32A20A4-4FAC-1246-9D1B-DAA8F22FC990}" type="parTrans" cxnId="{153D1024-41C3-5D45-B37B-B6F269ECE642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6FD3AE33-8312-5848-80A1-0267C1CA87A7}" type="sibTrans" cxnId="{153D1024-41C3-5D45-B37B-B6F269ECE642}">
      <dgm:prSet/>
      <dgm:spPr>
        <a:solidFill>
          <a:srgbClr val="480048"/>
        </a:solidFill>
      </dgm:spPr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265E9BE7-9536-744E-81E7-84032AF9599D}">
      <dgm:prSet phldrT="[Text]"/>
      <dgm:spPr/>
      <dgm:t>
        <a:bodyPr/>
        <a:lstStyle/>
        <a:p>
          <a:r>
            <a:rPr lang="en-US" dirty="0" smtClean="0">
              <a:latin typeface="Calibri"/>
              <a:cs typeface="Calibri"/>
            </a:rPr>
            <a:t>Berlin</a:t>
          </a:r>
          <a:endParaRPr lang="en-US" dirty="0">
            <a:latin typeface="Calibri"/>
            <a:cs typeface="Calibri"/>
          </a:endParaRPr>
        </a:p>
      </dgm:t>
    </dgm:pt>
    <dgm:pt modelId="{2EDC338B-092F-174D-8EE8-452EDD025ED8}" type="parTrans" cxnId="{00B1E06A-5D06-C94B-84CE-AC179756CDFB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9666E86C-0C66-A54D-8179-4EFEBE24E183}" type="sibTrans" cxnId="{00B1E06A-5D06-C94B-84CE-AC179756CDFB}">
      <dgm:prSet/>
      <dgm:spPr>
        <a:solidFill>
          <a:srgbClr val="480048"/>
        </a:solidFill>
      </dgm:spPr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63C30625-E06C-264A-AA8C-B6FB8F82BE2C}">
      <dgm:prSet phldrT="[Text]"/>
      <dgm:spPr/>
      <dgm:t>
        <a:bodyPr/>
        <a:lstStyle/>
        <a:p>
          <a:r>
            <a:rPr lang="en-US" dirty="0" smtClean="0">
              <a:latin typeface="Calibri"/>
              <a:cs typeface="Calibri"/>
            </a:rPr>
            <a:t>New York</a:t>
          </a:r>
          <a:endParaRPr lang="en-US" dirty="0">
            <a:latin typeface="Calibri"/>
            <a:cs typeface="Calibri"/>
          </a:endParaRPr>
        </a:p>
      </dgm:t>
    </dgm:pt>
    <dgm:pt modelId="{E4512245-83A6-F241-84C6-E2F7153AD249}" type="parTrans" cxnId="{BD1AC061-2EA2-044D-9AEA-92E55D9287E7}">
      <dgm:prSet/>
      <dgm:spPr/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787D651A-1ACE-AF43-A8A2-59C5F00602D2}" type="sibTrans" cxnId="{BD1AC061-2EA2-044D-9AEA-92E55D9287E7}">
      <dgm:prSet/>
      <dgm:spPr>
        <a:solidFill>
          <a:srgbClr val="480048"/>
        </a:solidFill>
      </dgm:spPr>
      <dgm:t>
        <a:bodyPr/>
        <a:lstStyle/>
        <a:p>
          <a:endParaRPr lang="en-US">
            <a:latin typeface="Calibri"/>
            <a:cs typeface="Calibri"/>
          </a:endParaRPr>
        </a:p>
      </dgm:t>
    </dgm:pt>
    <dgm:pt modelId="{7FF4EF3F-336D-A542-A857-2CA03F3BC1E2}" type="pres">
      <dgm:prSet presAssocID="{C23D6681-CB8A-CC45-9F78-C2DAE3BAEF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716591-59D1-1E48-961E-74D6587EEDBA}" type="pres">
      <dgm:prSet presAssocID="{46BACEB3-859D-354C-BFE7-0ED4DBD2A126}" presName="dummy" presStyleCnt="0"/>
      <dgm:spPr/>
    </dgm:pt>
    <dgm:pt modelId="{2148A60A-8C6F-8241-AB7C-8CE98785598D}" type="pres">
      <dgm:prSet presAssocID="{46BACEB3-859D-354C-BFE7-0ED4DBD2A126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E857FA-1624-3644-A168-82FE26EB2F18}" type="pres">
      <dgm:prSet presAssocID="{F79B6698-5C1B-BC40-9F26-E5C319AF4F58}" presName="sibTrans" presStyleLbl="node1" presStyleIdx="0" presStyleCnt="4"/>
      <dgm:spPr/>
      <dgm:t>
        <a:bodyPr/>
        <a:lstStyle/>
        <a:p>
          <a:endParaRPr lang="en-US"/>
        </a:p>
      </dgm:t>
    </dgm:pt>
    <dgm:pt modelId="{51531777-59FF-C947-B509-67D267F378BC}" type="pres">
      <dgm:prSet presAssocID="{6FE418E5-3520-A444-B0A2-98B44931073E}" presName="dummy" presStyleCnt="0"/>
      <dgm:spPr/>
    </dgm:pt>
    <dgm:pt modelId="{6FEB184D-A1AF-8F4D-BB35-A9575D2E9E56}" type="pres">
      <dgm:prSet presAssocID="{6FE418E5-3520-A444-B0A2-98B44931073E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E016E6-187C-394B-A857-FF3DB07058CC}" type="pres">
      <dgm:prSet presAssocID="{6FD3AE33-8312-5848-80A1-0267C1CA87A7}" presName="sibTrans" presStyleLbl="node1" presStyleIdx="1" presStyleCnt="4"/>
      <dgm:spPr/>
      <dgm:t>
        <a:bodyPr/>
        <a:lstStyle/>
        <a:p>
          <a:endParaRPr lang="en-US"/>
        </a:p>
      </dgm:t>
    </dgm:pt>
    <dgm:pt modelId="{64AEC186-955E-7345-AECE-5E37F122DF29}" type="pres">
      <dgm:prSet presAssocID="{265E9BE7-9536-744E-81E7-84032AF9599D}" presName="dummy" presStyleCnt="0"/>
      <dgm:spPr/>
    </dgm:pt>
    <dgm:pt modelId="{D4CB9A9B-9A16-B246-B19E-14A2F7826020}" type="pres">
      <dgm:prSet presAssocID="{265E9BE7-9536-744E-81E7-84032AF9599D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D574C-CB44-2242-A230-C8FC5A6E0B06}" type="pres">
      <dgm:prSet presAssocID="{9666E86C-0C66-A54D-8179-4EFEBE24E183}" presName="sibTrans" presStyleLbl="node1" presStyleIdx="2" presStyleCnt="4"/>
      <dgm:spPr/>
      <dgm:t>
        <a:bodyPr/>
        <a:lstStyle/>
        <a:p>
          <a:endParaRPr lang="en-US"/>
        </a:p>
      </dgm:t>
    </dgm:pt>
    <dgm:pt modelId="{E9359C97-05D1-9846-8B5B-232A591DA455}" type="pres">
      <dgm:prSet presAssocID="{63C30625-E06C-264A-AA8C-B6FB8F82BE2C}" presName="dummy" presStyleCnt="0"/>
      <dgm:spPr/>
    </dgm:pt>
    <dgm:pt modelId="{3658D4A3-9F62-8F42-B54D-FCC18F0038DA}" type="pres">
      <dgm:prSet presAssocID="{63C30625-E06C-264A-AA8C-B6FB8F82BE2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AE6D0-87FD-E848-828D-EDB06BC2C53D}" type="pres">
      <dgm:prSet presAssocID="{787D651A-1ACE-AF43-A8A2-59C5F00602D2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A34B742-A348-E14A-978F-EFE071AE71BB}" srcId="{C23D6681-CB8A-CC45-9F78-C2DAE3BAEF31}" destId="{46BACEB3-859D-354C-BFE7-0ED4DBD2A126}" srcOrd="0" destOrd="0" parTransId="{80EA2885-6591-E541-B12F-F99220E0C786}" sibTransId="{F79B6698-5C1B-BC40-9F26-E5C319AF4F58}"/>
    <dgm:cxn modelId="{3698FD77-A843-6341-8575-699E7E7EF70B}" type="presOf" srcId="{63C30625-E06C-264A-AA8C-B6FB8F82BE2C}" destId="{3658D4A3-9F62-8F42-B54D-FCC18F0038DA}" srcOrd="0" destOrd="0" presId="urn:microsoft.com/office/officeart/2005/8/layout/cycle1"/>
    <dgm:cxn modelId="{E5AB5831-9609-1445-A6AE-65BD1E5991FE}" type="presOf" srcId="{46BACEB3-859D-354C-BFE7-0ED4DBD2A126}" destId="{2148A60A-8C6F-8241-AB7C-8CE98785598D}" srcOrd="0" destOrd="0" presId="urn:microsoft.com/office/officeart/2005/8/layout/cycle1"/>
    <dgm:cxn modelId="{F0535EF6-D3DA-1241-9BF3-CAEC37584FE5}" type="presOf" srcId="{6FE418E5-3520-A444-B0A2-98B44931073E}" destId="{6FEB184D-A1AF-8F4D-BB35-A9575D2E9E56}" srcOrd="0" destOrd="0" presId="urn:microsoft.com/office/officeart/2005/8/layout/cycle1"/>
    <dgm:cxn modelId="{00B1E06A-5D06-C94B-84CE-AC179756CDFB}" srcId="{C23D6681-CB8A-CC45-9F78-C2DAE3BAEF31}" destId="{265E9BE7-9536-744E-81E7-84032AF9599D}" srcOrd="2" destOrd="0" parTransId="{2EDC338B-092F-174D-8EE8-452EDD025ED8}" sibTransId="{9666E86C-0C66-A54D-8179-4EFEBE24E183}"/>
    <dgm:cxn modelId="{BD1AC061-2EA2-044D-9AEA-92E55D9287E7}" srcId="{C23D6681-CB8A-CC45-9F78-C2DAE3BAEF31}" destId="{63C30625-E06C-264A-AA8C-B6FB8F82BE2C}" srcOrd="3" destOrd="0" parTransId="{E4512245-83A6-F241-84C6-E2F7153AD249}" sibTransId="{787D651A-1ACE-AF43-A8A2-59C5F00602D2}"/>
    <dgm:cxn modelId="{5A8EC2B6-E8FF-EB4B-8C46-ED178F783D09}" type="presOf" srcId="{C23D6681-CB8A-CC45-9F78-C2DAE3BAEF31}" destId="{7FF4EF3F-336D-A542-A857-2CA03F3BC1E2}" srcOrd="0" destOrd="0" presId="urn:microsoft.com/office/officeart/2005/8/layout/cycle1"/>
    <dgm:cxn modelId="{B637920E-8F97-4E48-AC51-3FD4157B1EDD}" type="presOf" srcId="{6FD3AE33-8312-5848-80A1-0267C1CA87A7}" destId="{13E016E6-187C-394B-A857-FF3DB07058CC}" srcOrd="0" destOrd="0" presId="urn:microsoft.com/office/officeart/2005/8/layout/cycle1"/>
    <dgm:cxn modelId="{8CD35634-703D-B648-A7FD-A7AAEB76C5D5}" type="presOf" srcId="{265E9BE7-9536-744E-81E7-84032AF9599D}" destId="{D4CB9A9B-9A16-B246-B19E-14A2F7826020}" srcOrd="0" destOrd="0" presId="urn:microsoft.com/office/officeart/2005/8/layout/cycle1"/>
    <dgm:cxn modelId="{B818EE7C-EFFE-B342-9304-C5DDCFBE5BEE}" type="presOf" srcId="{9666E86C-0C66-A54D-8179-4EFEBE24E183}" destId="{FC6D574C-CB44-2242-A230-C8FC5A6E0B06}" srcOrd="0" destOrd="0" presId="urn:microsoft.com/office/officeart/2005/8/layout/cycle1"/>
    <dgm:cxn modelId="{153D1024-41C3-5D45-B37B-B6F269ECE642}" srcId="{C23D6681-CB8A-CC45-9F78-C2DAE3BAEF31}" destId="{6FE418E5-3520-A444-B0A2-98B44931073E}" srcOrd="1" destOrd="0" parTransId="{F32A20A4-4FAC-1246-9D1B-DAA8F22FC990}" sibTransId="{6FD3AE33-8312-5848-80A1-0267C1CA87A7}"/>
    <dgm:cxn modelId="{48DE9C51-3AF6-F545-A034-2E1DA87E0FC2}" type="presOf" srcId="{F79B6698-5C1B-BC40-9F26-E5C319AF4F58}" destId="{2EE857FA-1624-3644-A168-82FE26EB2F18}" srcOrd="0" destOrd="0" presId="urn:microsoft.com/office/officeart/2005/8/layout/cycle1"/>
    <dgm:cxn modelId="{786AC267-CFCD-5F41-9B65-5E6B1629E083}" type="presOf" srcId="{787D651A-1ACE-AF43-A8A2-59C5F00602D2}" destId="{A33AE6D0-87FD-E848-828D-EDB06BC2C53D}" srcOrd="0" destOrd="0" presId="urn:microsoft.com/office/officeart/2005/8/layout/cycle1"/>
    <dgm:cxn modelId="{3EC9470D-9382-1C43-8045-BA05EADCA244}" type="presParOf" srcId="{7FF4EF3F-336D-A542-A857-2CA03F3BC1E2}" destId="{53716591-59D1-1E48-961E-74D6587EEDBA}" srcOrd="0" destOrd="0" presId="urn:microsoft.com/office/officeart/2005/8/layout/cycle1"/>
    <dgm:cxn modelId="{836E10EF-6D1A-C348-B4A7-FBF40431E55B}" type="presParOf" srcId="{7FF4EF3F-336D-A542-A857-2CA03F3BC1E2}" destId="{2148A60A-8C6F-8241-AB7C-8CE98785598D}" srcOrd="1" destOrd="0" presId="urn:microsoft.com/office/officeart/2005/8/layout/cycle1"/>
    <dgm:cxn modelId="{73B0039B-940D-9844-9C54-76E4DD86D988}" type="presParOf" srcId="{7FF4EF3F-336D-A542-A857-2CA03F3BC1E2}" destId="{2EE857FA-1624-3644-A168-82FE26EB2F18}" srcOrd="2" destOrd="0" presId="urn:microsoft.com/office/officeart/2005/8/layout/cycle1"/>
    <dgm:cxn modelId="{F276AC96-1019-A842-BC38-7593C337011C}" type="presParOf" srcId="{7FF4EF3F-336D-A542-A857-2CA03F3BC1E2}" destId="{51531777-59FF-C947-B509-67D267F378BC}" srcOrd="3" destOrd="0" presId="urn:microsoft.com/office/officeart/2005/8/layout/cycle1"/>
    <dgm:cxn modelId="{684E8B05-5138-5146-A23F-6A915305E327}" type="presParOf" srcId="{7FF4EF3F-336D-A542-A857-2CA03F3BC1E2}" destId="{6FEB184D-A1AF-8F4D-BB35-A9575D2E9E56}" srcOrd="4" destOrd="0" presId="urn:microsoft.com/office/officeart/2005/8/layout/cycle1"/>
    <dgm:cxn modelId="{5CC9618F-C52B-A842-AA02-628A7E0AB141}" type="presParOf" srcId="{7FF4EF3F-336D-A542-A857-2CA03F3BC1E2}" destId="{13E016E6-187C-394B-A857-FF3DB07058CC}" srcOrd="5" destOrd="0" presId="urn:microsoft.com/office/officeart/2005/8/layout/cycle1"/>
    <dgm:cxn modelId="{CB07E79F-2C77-9E41-82B9-9521D68DC970}" type="presParOf" srcId="{7FF4EF3F-336D-A542-A857-2CA03F3BC1E2}" destId="{64AEC186-955E-7345-AECE-5E37F122DF29}" srcOrd="6" destOrd="0" presId="urn:microsoft.com/office/officeart/2005/8/layout/cycle1"/>
    <dgm:cxn modelId="{AB629808-FDF7-7C4B-84E6-72E447FC8F0C}" type="presParOf" srcId="{7FF4EF3F-336D-A542-A857-2CA03F3BC1E2}" destId="{D4CB9A9B-9A16-B246-B19E-14A2F7826020}" srcOrd="7" destOrd="0" presId="urn:microsoft.com/office/officeart/2005/8/layout/cycle1"/>
    <dgm:cxn modelId="{E138572B-9CFD-F340-B164-23E7D5D5C0B8}" type="presParOf" srcId="{7FF4EF3F-336D-A542-A857-2CA03F3BC1E2}" destId="{FC6D574C-CB44-2242-A230-C8FC5A6E0B06}" srcOrd="8" destOrd="0" presId="urn:microsoft.com/office/officeart/2005/8/layout/cycle1"/>
    <dgm:cxn modelId="{4D65800A-09F2-BD4C-A2A9-492B1D3F3686}" type="presParOf" srcId="{7FF4EF3F-336D-A542-A857-2CA03F3BC1E2}" destId="{E9359C97-05D1-9846-8B5B-232A591DA455}" srcOrd="9" destOrd="0" presId="urn:microsoft.com/office/officeart/2005/8/layout/cycle1"/>
    <dgm:cxn modelId="{A4C4F147-6FD4-6D4B-9A94-94430BE8768F}" type="presParOf" srcId="{7FF4EF3F-336D-A542-A857-2CA03F3BC1E2}" destId="{3658D4A3-9F62-8F42-B54D-FCC18F0038DA}" srcOrd="10" destOrd="0" presId="urn:microsoft.com/office/officeart/2005/8/layout/cycle1"/>
    <dgm:cxn modelId="{55C676FB-A5DD-FF4D-A20C-4747F76093C9}" type="presParOf" srcId="{7FF4EF3F-336D-A542-A857-2CA03F3BC1E2}" destId="{A33AE6D0-87FD-E848-828D-EDB06BC2C53D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8A60A-8C6F-8241-AB7C-8CE98785598D}">
      <dsp:nvSpPr>
        <dsp:cNvPr id="0" name=""/>
        <dsp:cNvSpPr/>
      </dsp:nvSpPr>
      <dsp:spPr>
        <a:xfrm>
          <a:off x="3096780" y="72085"/>
          <a:ext cx="1142894" cy="1142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libri"/>
              <a:cs typeface="Calibri"/>
            </a:rPr>
            <a:t>Prague</a:t>
          </a:r>
          <a:endParaRPr lang="en-US" sz="2200" kern="1200" dirty="0">
            <a:latin typeface="Calibri"/>
            <a:cs typeface="Calibri"/>
          </a:endParaRPr>
        </a:p>
      </dsp:txBody>
      <dsp:txXfrm>
        <a:off x="3096780" y="72085"/>
        <a:ext cx="1142894" cy="1142894"/>
      </dsp:txXfrm>
    </dsp:sp>
    <dsp:sp modelId="{2EE857FA-1624-3644-A168-82FE26EB2F18}">
      <dsp:nvSpPr>
        <dsp:cNvPr id="0" name=""/>
        <dsp:cNvSpPr/>
      </dsp:nvSpPr>
      <dsp:spPr>
        <a:xfrm>
          <a:off x="1081071" y="-365"/>
          <a:ext cx="3231054" cy="3231054"/>
        </a:xfrm>
        <a:prstGeom prst="circularArrow">
          <a:avLst>
            <a:gd name="adj1" fmla="val 6898"/>
            <a:gd name="adj2" fmla="val 464996"/>
            <a:gd name="adj3" fmla="val 550914"/>
            <a:gd name="adj4" fmla="val 20584090"/>
            <a:gd name="adj5" fmla="val 8047"/>
          </a:avLst>
        </a:prstGeom>
        <a:solidFill>
          <a:srgbClr val="480048"/>
        </a:solidFill>
        <a:ln>
          <a:noFill/>
        </a:ln>
        <a:effectLst>
          <a:outerShdw blurRad="38100" dist="25400" dir="5400000" rotWithShape="0">
            <a:srgbClr val="FFFFFF">
              <a:alpha val="75000"/>
            </a:srgbClr>
          </a:outerShdw>
        </a:effectLst>
        <a:scene3d>
          <a:camera prst="orthographicFront">
            <a:rot lat="0" lon="0" rev="0"/>
          </a:camera>
          <a:lightRig rig="sunrise" dir="tl">
            <a:rot lat="0" lon="0" rev="12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EB184D-A1AF-8F4D-BB35-A9575D2E9E56}">
      <dsp:nvSpPr>
        <dsp:cNvPr id="0" name=""/>
        <dsp:cNvSpPr/>
      </dsp:nvSpPr>
      <dsp:spPr>
        <a:xfrm>
          <a:off x="3096780" y="2015343"/>
          <a:ext cx="1142894" cy="1142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libri"/>
              <a:cs typeface="Calibri"/>
            </a:rPr>
            <a:t>Budapest</a:t>
          </a:r>
          <a:endParaRPr lang="en-US" sz="2200" kern="1200" dirty="0">
            <a:latin typeface="Calibri"/>
            <a:cs typeface="Calibri"/>
          </a:endParaRPr>
        </a:p>
      </dsp:txBody>
      <dsp:txXfrm>
        <a:off x="3096780" y="2015343"/>
        <a:ext cx="1142894" cy="1142894"/>
      </dsp:txXfrm>
    </dsp:sp>
    <dsp:sp modelId="{13E016E6-187C-394B-A857-FF3DB07058CC}">
      <dsp:nvSpPr>
        <dsp:cNvPr id="0" name=""/>
        <dsp:cNvSpPr/>
      </dsp:nvSpPr>
      <dsp:spPr>
        <a:xfrm>
          <a:off x="1081071" y="-365"/>
          <a:ext cx="3231054" cy="3231054"/>
        </a:xfrm>
        <a:prstGeom prst="circularArrow">
          <a:avLst>
            <a:gd name="adj1" fmla="val 6898"/>
            <a:gd name="adj2" fmla="val 464996"/>
            <a:gd name="adj3" fmla="val 5950914"/>
            <a:gd name="adj4" fmla="val 4384090"/>
            <a:gd name="adj5" fmla="val 8047"/>
          </a:avLst>
        </a:prstGeom>
        <a:solidFill>
          <a:srgbClr val="480048"/>
        </a:solidFill>
        <a:ln>
          <a:noFill/>
        </a:ln>
        <a:effectLst>
          <a:outerShdw blurRad="38100" dist="25400" dir="5400000" rotWithShape="0">
            <a:srgbClr val="FFFFFF">
              <a:alpha val="75000"/>
            </a:srgbClr>
          </a:outerShdw>
        </a:effectLst>
        <a:scene3d>
          <a:camera prst="orthographicFront">
            <a:rot lat="0" lon="0" rev="0"/>
          </a:camera>
          <a:lightRig rig="sunrise" dir="tl">
            <a:rot lat="0" lon="0" rev="12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CB9A9B-9A16-B246-B19E-14A2F7826020}">
      <dsp:nvSpPr>
        <dsp:cNvPr id="0" name=""/>
        <dsp:cNvSpPr/>
      </dsp:nvSpPr>
      <dsp:spPr>
        <a:xfrm>
          <a:off x="1153522" y="2015343"/>
          <a:ext cx="1142894" cy="1142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libri"/>
              <a:cs typeface="Calibri"/>
            </a:rPr>
            <a:t>Berlin</a:t>
          </a:r>
          <a:endParaRPr lang="en-US" sz="2200" kern="1200" dirty="0">
            <a:latin typeface="Calibri"/>
            <a:cs typeface="Calibri"/>
          </a:endParaRPr>
        </a:p>
      </dsp:txBody>
      <dsp:txXfrm>
        <a:off x="1153522" y="2015343"/>
        <a:ext cx="1142894" cy="1142894"/>
      </dsp:txXfrm>
    </dsp:sp>
    <dsp:sp modelId="{FC6D574C-CB44-2242-A230-C8FC5A6E0B06}">
      <dsp:nvSpPr>
        <dsp:cNvPr id="0" name=""/>
        <dsp:cNvSpPr/>
      </dsp:nvSpPr>
      <dsp:spPr>
        <a:xfrm>
          <a:off x="1081071" y="-365"/>
          <a:ext cx="3231054" cy="3231054"/>
        </a:xfrm>
        <a:prstGeom prst="circularArrow">
          <a:avLst>
            <a:gd name="adj1" fmla="val 6898"/>
            <a:gd name="adj2" fmla="val 464996"/>
            <a:gd name="adj3" fmla="val 11350914"/>
            <a:gd name="adj4" fmla="val 9784090"/>
            <a:gd name="adj5" fmla="val 8047"/>
          </a:avLst>
        </a:prstGeom>
        <a:solidFill>
          <a:srgbClr val="480048"/>
        </a:solidFill>
        <a:ln>
          <a:noFill/>
        </a:ln>
        <a:effectLst>
          <a:outerShdw blurRad="38100" dist="25400" dir="5400000" rotWithShape="0">
            <a:srgbClr val="FFFFFF">
              <a:alpha val="75000"/>
            </a:srgbClr>
          </a:outerShdw>
        </a:effectLst>
        <a:scene3d>
          <a:camera prst="orthographicFront">
            <a:rot lat="0" lon="0" rev="0"/>
          </a:camera>
          <a:lightRig rig="sunrise" dir="tl">
            <a:rot lat="0" lon="0" rev="12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58D4A3-9F62-8F42-B54D-FCC18F0038DA}">
      <dsp:nvSpPr>
        <dsp:cNvPr id="0" name=""/>
        <dsp:cNvSpPr/>
      </dsp:nvSpPr>
      <dsp:spPr>
        <a:xfrm>
          <a:off x="1153522" y="72085"/>
          <a:ext cx="1142894" cy="1142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libri"/>
              <a:cs typeface="Calibri"/>
            </a:rPr>
            <a:t>New York</a:t>
          </a:r>
          <a:endParaRPr lang="en-US" sz="2200" kern="1200" dirty="0">
            <a:latin typeface="Calibri"/>
            <a:cs typeface="Calibri"/>
          </a:endParaRPr>
        </a:p>
      </dsp:txBody>
      <dsp:txXfrm>
        <a:off x="1153522" y="72085"/>
        <a:ext cx="1142894" cy="1142894"/>
      </dsp:txXfrm>
    </dsp:sp>
    <dsp:sp modelId="{A33AE6D0-87FD-E848-828D-EDB06BC2C53D}">
      <dsp:nvSpPr>
        <dsp:cNvPr id="0" name=""/>
        <dsp:cNvSpPr/>
      </dsp:nvSpPr>
      <dsp:spPr>
        <a:xfrm>
          <a:off x="1081071" y="-365"/>
          <a:ext cx="3231054" cy="3231054"/>
        </a:xfrm>
        <a:prstGeom prst="circularArrow">
          <a:avLst>
            <a:gd name="adj1" fmla="val 6898"/>
            <a:gd name="adj2" fmla="val 464996"/>
            <a:gd name="adj3" fmla="val 16750914"/>
            <a:gd name="adj4" fmla="val 15184090"/>
            <a:gd name="adj5" fmla="val 8047"/>
          </a:avLst>
        </a:prstGeom>
        <a:solidFill>
          <a:srgbClr val="480048"/>
        </a:solidFill>
        <a:ln>
          <a:noFill/>
        </a:ln>
        <a:effectLst>
          <a:outerShdw blurRad="38100" dist="25400" dir="5400000" rotWithShape="0">
            <a:srgbClr val="FFFFFF">
              <a:alpha val="75000"/>
            </a:srgbClr>
          </a:outerShdw>
        </a:effectLst>
        <a:scene3d>
          <a:camera prst="orthographicFront">
            <a:rot lat="0" lon="0" rev="0"/>
          </a:camera>
          <a:lightRig rig="sunrise" dir="tl">
            <a:rot lat="0" lon="0" rev="12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2E516-CA0D-EC45-AAE5-E9FC636E32C8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4C66-7A53-B049-9A3C-CD061289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6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E4C66-7A53-B049-9A3C-CD061289C9C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0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E0940E-8869-2244-B41D-3C5A013AC37E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B08574-B69A-FE45-8E71-40D138A6B7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1-12-02 at 8.29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7" y="336804"/>
            <a:ext cx="8861796" cy="6155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"/>
                <a:cs typeface="Calibri"/>
              </a:rPr>
              <a:t>Spring Break – </a:t>
            </a:r>
            <a:r>
              <a:rPr lang="en-US" b="1" dirty="0" err="1" smtClean="0">
                <a:solidFill>
                  <a:schemeClr val="tx1"/>
                </a:solidFill>
                <a:latin typeface="Calibri"/>
                <a:cs typeface="Calibri"/>
              </a:rPr>
              <a:t>Wooooo</a:t>
            </a:r>
            <a:r>
              <a:rPr lang="en-US" b="1" dirty="0">
                <a:solidFill>
                  <a:schemeClr val="tx1"/>
                </a:solidFill>
                <a:latin typeface="Calibri"/>
                <a:cs typeface="Calibri"/>
              </a:rPr>
              <a:t>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5256093"/>
            <a:ext cx="8147304" cy="667512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  <a:latin typeface="Calibri"/>
                <a:cs typeface="Calibri"/>
              </a:rPr>
              <a:t>Decision Models Final Project</a:t>
            </a:r>
          </a:p>
          <a:p>
            <a:r>
              <a:rPr lang="en-US" sz="1800" b="1" dirty="0" smtClean="0">
                <a:solidFill>
                  <a:srgbClr val="000000"/>
                </a:solidFill>
                <a:latin typeface="Calibri"/>
                <a:cs typeface="Calibri"/>
              </a:rPr>
              <a:t>12/5/2012</a:t>
            </a:r>
          </a:p>
          <a:p>
            <a:r>
              <a:rPr lang="en-US" sz="1800" b="1" dirty="0" smtClean="0">
                <a:solidFill>
                  <a:srgbClr val="000000"/>
                </a:solidFill>
                <a:latin typeface="Calibri"/>
                <a:cs typeface="Calibri"/>
              </a:rPr>
              <a:t>Alyssa Unger &amp; Alex London</a:t>
            </a:r>
            <a:endParaRPr lang="en-US" sz="18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234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E1E1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752183"/>
              </p:ext>
            </p:extLst>
          </p:nvPr>
        </p:nvGraphicFramePr>
        <p:xfrm>
          <a:off x="158763" y="2520292"/>
          <a:ext cx="3966099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099"/>
              </a:tblGrid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Constraints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480048"/>
                    </a:solidFill>
                  </a:tcPr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1.  Binary 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Constraint 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2.  Flight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must arrive in New York exactly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3.  European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</a:t>
                      </a:r>
                      <a:r>
                        <a:rPr lang="en-US" sz="1200" dirty="0" smtClean="0">
                          <a:latin typeface="Calibri"/>
                          <a:cs typeface="Calibri"/>
                        </a:rPr>
                        <a:t>ities cannot be arrived at more than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4.  Flight must depart from New York exactly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5.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cs typeface="Calibri"/>
                        </a:rPr>
                        <a:t> European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cities cannot be departed from more than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6.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 All cities arrived at must be departed from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7.  Trip must include arrival in exactly 4 cities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8.  Trip must include departure from exactly 4 cities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8083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Constraints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3" name="Picture 2" descr="Solver Screen 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177" y="1450799"/>
            <a:ext cx="4674531" cy="472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3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31177" y="2064012"/>
            <a:ext cx="4155280" cy="3810490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06303" y="1804244"/>
            <a:ext cx="2909825" cy="420391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The Route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51053" y="2064012"/>
            <a:ext cx="4363627" cy="1323089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Opportunity cost of Travel Time: $30/hour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Incremental Wait Time at Airports: 90 minutes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Accommodation Preferences: 3-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star</a:t>
            </a: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935771" y="1804244"/>
            <a:ext cx="1594191" cy="420391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The Details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1053" y="3722285"/>
            <a:ext cx="4363627" cy="2152218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Total Out of Pocket Expenses (Air + Accommodation): 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$1517</a:t>
            </a:r>
          </a:p>
          <a:p>
            <a:pPr algn="ctr"/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endParaRPr lang="en-US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endParaRPr lang="en-US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935771" y="3472540"/>
            <a:ext cx="1594191" cy="420391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The Cost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The Result</a:t>
            </a:r>
            <a:endParaRPr lang="en-US" sz="3600" dirty="0">
              <a:latin typeface="Calibri"/>
              <a:cs typeface="Calibri"/>
            </a:endParaRPr>
          </a:p>
        </p:txBody>
      </p:sp>
      <p:graphicFrame>
        <p:nvGraphicFramePr>
          <p:cNvPr id="11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684554"/>
              </p:ext>
            </p:extLst>
          </p:nvPr>
        </p:nvGraphicFramePr>
        <p:xfrm>
          <a:off x="-488637" y="2397205"/>
          <a:ext cx="5393198" cy="3230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17" descr="Screen shot 2011-12-02 at 2.24.37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743" y="3804726"/>
            <a:ext cx="1110435" cy="499717"/>
          </a:xfrm>
          <a:prstGeom prst="rect">
            <a:avLst/>
          </a:prstGeom>
        </p:spPr>
      </p:pic>
      <p:pic>
        <p:nvPicPr>
          <p:cNvPr id="3" name="Picture 2" descr="Screen shot 2011-12-04 at 1.56.40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863" y="4721874"/>
            <a:ext cx="4616136" cy="91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5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3815" y="1699035"/>
            <a:ext cx="2793060" cy="4816684"/>
          </a:xfrm>
          <a:prstGeom prst="roundRect">
            <a:avLst/>
          </a:prstGeom>
          <a:solidFill>
            <a:srgbClr val="C0504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b="1" dirty="0" smtClean="0">
                <a:latin typeface="Calibri"/>
                <a:cs typeface="Calibri"/>
              </a:rPr>
              <a:t>The Morocco Trek</a:t>
            </a:r>
          </a:p>
          <a:p>
            <a:pPr marL="342900" indent="-342900" algn="ctr">
              <a:buAutoNum type="arabicPeriod"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b="1" dirty="0" smtClean="0">
                <a:latin typeface="Calibri"/>
                <a:cs typeface="Calibri"/>
              </a:rPr>
              <a:t>This option will not be pursued due to high price tag compared to other options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93964" y="1699035"/>
            <a:ext cx="2793060" cy="4816684"/>
          </a:xfrm>
          <a:prstGeom prst="roundRect">
            <a:avLst/>
          </a:prstGeom>
          <a:solidFill>
            <a:srgbClr val="48004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2"/>
            </a:pPr>
            <a:r>
              <a:rPr lang="en-US" b="1" dirty="0" smtClean="0">
                <a:latin typeface="Calibri"/>
                <a:cs typeface="Calibri"/>
              </a:rPr>
              <a:t>Customized </a:t>
            </a:r>
            <a:r>
              <a:rPr lang="en-US" b="1" dirty="0" err="1" smtClean="0">
                <a:latin typeface="Calibri"/>
                <a:cs typeface="Calibri"/>
              </a:rPr>
              <a:t>EuroTrek</a:t>
            </a:r>
            <a:endParaRPr lang="en-US" b="1" dirty="0" smtClean="0">
              <a:latin typeface="Calibri"/>
              <a:cs typeface="Calibri"/>
            </a:endParaRP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Assuming </a:t>
            </a:r>
            <a:r>
              <a:rPr lang="en-US" dirty="0">
                <a:latin typeface="Calibri"/>
                <a:cs typeface="Calibri"/>
              </a:rPr>
              <a:t>equally positive levels of enjoyment in both travel scenarios, the customized </a:t>
            </a:r>
            <a:r>
              <a:rPr lang="en-US" dirty="0" err="1">
                <a:latin typeface="Calibri"/>
                <a:cs typeface="Calibri"/>
              </a:rPr>
              <a:t>EuroTrek</a:t>
            </a:r>
            <a:r>
              <a:rPr lang="en-US" dirty="0">
                <a:latin typeface="Calibri"/>
                <a:cs typeface="Calibri"/>
              </a:rPr>
              <a:t> makes the most sense financially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44113" y="1699035"/>
            <a:ext cx="2793060" cy="481668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3"/>
            </a:pPr>
            <a:endParaRPr lang="en-US" dirty="0" smtClean="0">
              <a:latin typeface="Calibri"/>
              <a:cs typeface="Calibri"/>
            </a:endParaRPr>
          </a:p>
          <a:p>
            <a:pPr marL="342900" indent="-342900" algn="ctr">
              <a:buAutoNum type="arabicPeriod" startAt="3"/>
            </a:pPr>
            <a:endParaRPr lang="en-US" dirty="0">
              <a:latin typeface="Calibri"/>
              <a:cs typeface="Calibri"/>
            </a:endParaRPr>
          </a:p>
          <a:p>
            <a:pPr marL="342900" indent="-342900" algn="ctr">
              <a:buAutoNum type="arabicPeriod" startAt="3"/>
            </a:pPr>
            <a:r>
              <a:rPr lang="en-US" dirty="0" err="1" smtClean="0">
                <a:latin typeface="Calibri"/>
                <a:cs typeface="Calibri"/>
              </a:rPr>
              <a:t>DNi</a:t>
            </a:r>
            <a:r>
              <a:rPr lang="en-US" dirty="0" smtClean="0">
                <a:latin typeface="Calibri"/>
                <a:cs typeface="Calibri"/>
              </a:rPr>
              <a:t>* New York</a:t>
            </a:r>
          </a:p>
          <a:p>
            <a:pPr marL="342900" indent="-342900" algn="ctr">
              <a:buAutoNum type="arabicPeriod" startAt="3"/>
            </a:pPr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However, </a:t>
            </a:r>
            <a:r>
              <a:rPr lang="en-US" dirty="0" smtClean="0">
                <a:latin typeface="Calibri"/>
                <a:cs typeface="Calibri"/>
              </a:rPr>
              <a:t>if </a:t>
            </a:r>
            <a:r>
              <a:rPr lang="en-US" dirty="0">
                <a:latin typeface="Calibri"/>
                <a:cs typeface="Calibri"/>
              </a:rPr>
              <a:t>multi-week post-graduation travel is an option, </a:t>
            </a:r>
            <a:r>
              <a:rPr lang="en-US" dirty="0" err="1">
                <a:latin typeface="Calibri"/>
                <a:cs typeface="Calibri"/>
              </a:rPr>
              <a:t>DNi</a:t>
            </a:r>
            <a:r>
              <a:rPr lang="en-US" dirty="0">
                <a:latin typeface="Calibri"/>
                <a:cs typeface="Calibri"/>
              </a:rPr>
              <a:t> New York may be best, as these funds could be future valued into even more funds to be put towards a bigger and better adventure.  </a:t>
            </a:r>
          </a:p>
          <a:p>
            <a:endParaRPr lang="en-US" b="1" dirty="0" smtClean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*Doing Nothing In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7" name="Picture 6" descr="Screen shot 2011-12-02 at 1.33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6" y="1325252"/>
            <a:ext cx="1565679" cy="1221473"/>
          </a:xfrm>
          <a:prstGeom prst="rect">
            <a:avLst/>
          </a:prstGeom>
        </p:spPr>
      </p:pic>
      <p:pic>
        <p:nvPicPr>
          <p:cNvPr id="8" name="Picture 7" descr="Screen shot 2011-12-02 at 1.35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646" y="1228720"/>
            <a:ext cx="1213680" cy="1414536"/>
          </a:xfrm>
          <a:prstGeom prst="rect">
            <a:avLst/>
          </a:prstGeom>
        </p:spPr>
      </p:pic>
      <p:pic>
        <p:nvPicPr>
          <p:cNvPr id="9" name="Picture 8" descr="Screen shot 2011-12-02 at 1.36.0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542" y="1302298"/>
            <a:ext cx="1841736" cy="126738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Conclusion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8484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Appendix – Alternate Model Setup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161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103407" y="1561860"/>
            <a:ext cx="7040593" cy="5296139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560" y="1777861"/>
            <a:ext cx="1891727" cy="2226682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pic>
        <p:nvPicPr>
          <p:cNvPr id="5" name="Picture 4" descr="Screen shot 2011-12-02 at 1.13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67" y="2219093"/>
            <a:ext cx="1790700" cy="15875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The Model Set-Up</a:t>
            </a:r>
            <a:endParaRPr lang="en-US" sz="3600" dirty="0">
              <a:latin typeface="Calibri"/>
              <a:cs typeface="Calibri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28468" y="1505389"/>
            <a:ext cx="1745619" cy="544944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Calibri"/>
                <a:cs typeface="Calibri"/>
              </a:rPr>
              <a:t>Step 1: Assign a number (1-9) to each city</a:t>
            </a:r>
            <a:endParaRPr lang="en-US" sz="1100" dirty="0">
              <a:latin typeface="Calibri"/>
              <a:cs typeface="Calibri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851966" y="1305445"/>
            <a:ext cx="3244674" cy="333220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Calibri"/>
                <a:cs typeface="Calibri"/>
              </a:rPr>
              <a:t>Step 2: Assign Costs to Each City Combination</a:t>
            </a:r>
            <a:endParaRPr lang="en-US" sz="1100" dirty="0">
              <a:latin typeface="Calibri"/>
              <a:cs typeface="Calibri"/>
            </a:endParaRPr>
          </a:p>
        </p:txBody>
      </p:sp>
      <p:pic>
        <p:nvPicPr>
          <p:cNvPr id="2" name="Picture 1" descr="Screen shot 2011-12-04 at 1.42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675" y="1685071"/>
            <a:ext cx="3719049" cy="5049441"/>
          </a:xfrm>
          <a:prstGeom prst="rect">
            <a:avLst/>
          </a:prstGeom>
        </p:spPr>
      </p:pic>
      <p:pic>
        <p:nvPicPr>
          <p:cNvPr id="3" name="Picture 2" descr="Screen shot 2011-12-04 at 1.43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940" y="2212858"/>
            <a:ext cx="3352060" cy="454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34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11-30 at 6.46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06" r="-26906"/>
          <a:stretch>
            <a:fillRect/>
          </a:stretch>
        </p:blipFill>
        <p:spPr>
          <a:xfrm>
            <a:off x="719921" y="1570064"/>
            <a:ext cx="8284399" cy="4556100"/>
          </a:xfrm>
        </p:spPr>
      </p:pic>
      <p:sp>
        <p:nvSpPr>
          <p:cNvPr id="3" name="Rectangle 2"/>
          <p:cNvSpPr/>
          <p:nvPr/>
        </p:nvSpPr>
        <p:spPr>
          <a:xfrm>
            <a:off x="125199" y="1788859"/>
            <a:ext cx="1985299" cy="2611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Step 1: Ensure trip departs from and arrives at New York</a:t>
            </a:r>
          </a:p>
          <a:p>
            <a:pPr algn="ctr"/>
            <a:endParaRPr lang="en-US" sz="1400" dirty="0" smtClean="0">
              <a:latin typeface="Calibri"/>
              <a:cs typeface="Calibri"/>
            </a:endParaRPr>
          </a:p>
          <a:p>
            <a:pPr algn="ctr"/>
            <a:r>
              <a:rPr lang="en-US" sz="1400" dirty="0" smtClean="0">
                <a:latin typeface="Calibri"/>
                <a:cs typeface="Calibri"/>
              </a:rPr>
              <a:t>Step 2: Ensure trip does not depart from or leave a European city more than once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5199" y="4920030"/>
            <a:ext cx="1985299" cy="9030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Step 3: Force continuous travel</a:t>
            </a:r>
          </a:p>
        </p:txBody>
      </p:sp>
      <p:sp>
        <p:nvSpPr>
          <p:cNvPr id="6" name="Rectangle 5"/>
          <p:cNvSpPr/>
          <p:nvPr/>
        </p:nvSpPr>
        <p:spPr>
          <a:xfrm>
            <a:off x="7094993" y="3497556"/>
            <a:ext cx="1985299" cy="9030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Step 4: Ensure itinerary includes  New York and exactly three European cities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Ensuring a 3-City Itinerary</a:t>
            </a:r>
            <a:endParaRPr lang="en-US" sz="3600" dirty="0">
              <a:latin typeface="Calibri"/>
              <a:cs typeface="Calibri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2416644" y="1788859"/>
            <a:ext cx="352795" cy="2611719"/>
          </a:xfrm>
          <a:prstGeom prst="leftBrac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5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44467" y="1646297"/>
            <a:ext cx="2813536" cy="5028602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480" y="1639757"/>
            <a:ext cx="6015149" cy="5028602"/>
          </a:xfrm>
          <a:prstGeom prst="rect">
            <a:avLst/>
          </a:prstGeom>
          <a:solidFill>
            <a:srgbClr val="91E1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ctr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x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4" name="Content Placeholder 3" descr="Screen shot 2011-11-30 at 6.48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850" b="-28850"/>
          <a:stretch>
            <a:fillRect/>
          </a:stretch>
        </p:blipFill>
        <p:spPr>
          <a:xfrm>
            <a:off x="6338669" y="3169929"/>
            <a:ext cx="2654776" cy="1422236"/>
          </a:xfrm>
        </p:spPr>
      </p:pic>
      <p:pic>
        <p:nvPicPr>
          <p:cNvPr id="6" name="Picture 5" descr="Screen shot 2011-12-02 at 1.14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82" y="2881478"/>
            <a:ext cx="2872351" cy="3604841"/>
          </a:xfrm>
          <a:prstGeom prst="rect">
            <a:avLst/>
          </a:prstGeom>
        </p:spPr>
      </p:pic>
      <p:pic>
        <p:nvPicPr>
          <p:cNvPr id="7" name="Picture 6" descr="Screen shot 2011-12-02 at 1.13.4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7" y="2305520"/>
            <a:ext cx="2862675" cy="418079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Decision Variables &amp; Objective Function</a:t>
            </a:r>
            <a:endParaRPr lang="en-US" sz="3600" dirty="0">
              <a:latin typeface="Calibri"/>
              <a:cs typeface="Calibri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37063" y="1429560"/>
            <a:ext cx="2931505" cy="420391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Binary Decision Variables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97261" y="1371764"/>
            <a:ext cx="2165918" cy="674610"/>
          </a:xfrm>
          <a:prstGeom prst="roundRect">
            <a:avLst/>
          </a:prstGeom>
          <a:solidFill>
            <a:srgbClr val="1737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Cost Minimizing Objective Function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2960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11-30 at 6.40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890" r="-59890"/>
          <a:stretch>
            <a:fillRect/>
          </a:stretch>
        </p:blipFill>
        <p:spPr>
          <a:xfrm>
            <a:off x="2456490" y="1902694"/>
            <a:ext cx="8147051" cy="4364598"/>
          </a:xfr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974007"/>
              </p:ext>
            </p:extLst>
          </p:nvPr>
        </p:nvGraphicFramePr>
        <p:xfrm>
          <a:off x="370440" y="2520292"/>
          <a:ext cx="3966099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099"/>
              </a:tblGrid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Constraints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480048"/>
                    </a:solidFill>
                  </a:tcPr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1.  Binary 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Constraint 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2.  Flight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must arrive in New York exactly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3.  European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</a:t>
                      </a:r>
                      <a:r>
                        <a:rPr lang="en-US" sz="1200" dirty="0" smtClean="0">
                          <a:latin typeface="Calibri"/>
                          <a:cs typeface="Calibri"/>
                        </a:rPr>
                        <a:t>ities cannot be arrived at more than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4.  Flight must depart from New York exactly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5.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cs typeface="Calibri"/>
                        </a:rPr>
                        <a:t> European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cities cannot be departed from more than once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6.</a:t>
                      </a:r>
                      <a:r>
                        <a:rPr lang="en-US" sz="1200" baseline="0" dirty="0" smtClean="0">
                          <a:latin typeface="Calibri"/>
                          <a:cs typeface="Calibri"/>
                        </a:rPr>
                        <a:t>  All cities arrived at must be departed from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7.  Trip must include arrival in exactly 4 cities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446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/>
                          <a:cs typeface="Calibri"/>
                        </a:rPr>
                        <a:t>8.  Trip must include departure from exactly 4 cities</a:t>
                      </a:r>
                      <a:endParaRPr lang="en-US" sz="12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8083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Constraints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6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11771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Agenda</a:t>
            </a:r>
            <a:endParaRPr lang="en-US" sz="36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Where Could We Go?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What Factors Do We Need To Consider?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If only there was a way to SOLVER this problem…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The Input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The Model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Calibri"/>
                <a:cs typeface="Calibri"/>
              </a:rPr>
              <a:t>The Reveal: Our Spring Break Agenda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478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3815" y="1699035"/>
            <a:ext cx="2793060" cy="4816684"/>
          </a:xfrm>
          <a:prstGeom prst="roundRect">
            <a:avLst/>
          </a:prstGeom>
          <a:solidFill>
            <a:srgbClr val="C0504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b="1" dirty="0" smtClean="0">
                <a:latin typeface="Calibri"/>
                <a:cs typeface="Calibri"/>
              </a:rPr>
              <a:t>The Morocco Trek</a:t>
            </a:r>
          </a:p>
          <a:p>
            <a:pPr marL="342900" indent="-342900" algn="ctr">
              <a:buAutoNum type="arabicPeriod"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Cost</a:t>
            </a:r>
            <a:r>
              <a:rPr lang="en-US" sz="1600" dirty="0" smtClean="0">
                <a:solidFill>
                  <a:schemeClr val="bg1"/>
                </a:solidFill>
                <a:latin typeface="Calibri"/>
                <a:cs typeface="Calibri"/>
              </a:rPr>
              <a:t>: $2900 + some meals/entertainment</a:t>
            </a:r>
          </a:p>
          <a:p>
            <a:endParaRPr lang="en-US" sz="1600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Mode of Transport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Air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Quality of Accommodations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3-4 stars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Length of Stay</a:t>
            </a:r>
            <a:r>
              <a:rPr lang="en-US" sz="1600" dirty="0" smtClean="0">
                <a:latin typeface="Calibri"/>
                <a:cs typeface="Calibri"/>
              </a:rPr>
              <a:t>: 10 days</a:t>
            </a:r>
          </a:p>
          <a:p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93964" y="1699035"/>
            <a:ext cx="2793060" cy="4816684"/>
          </a:xfrm>
          <a:prstGeom prst="roundRect">
            <a:avLst/>
          </a:prstGeom>
          <a:solidFill>
            <a:srgbClr val="48004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2"/>
            </a:pPr>
            <a:r>
              <a:rPr lang="en-US" b="1" dirty="0" smtClean="0">
                <a:latin typeface="Calibri"/>
                <a:cs typeface="Calibri"/>
              </a:rPr>
              <a:t>Customized </a:t>
            </a:r>
            <a:r>
              <a:rPr lang="en-US" b="1" dirty="0" err="1" smtClean="0">
                <a:latin typeface="Calibri"/>
                <a:cs typeface="Calibri"/>
              </a:rPr>
              <a:t>EuroTrek</a:t>
            </a:r>
            <a:endParaRPr lang="en-US" b="1" dirty="0" smtClean="0">
              <a:latin typeface="Calibri"/>
              <a:cs typeface="Calibri"/>
            </a:endParaRPr>
          </a:p>
          <a:p>
            <a:pPr marL="342900" indent="-342900" algn="ctr">
              <a:buAutoNum type="arabicPeriod" startAt="2"/>
            </a:pPr>
            <a:endParaRPr lang="en-US" b="1" dirty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Cost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TBD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Mode of Transport</a:t>
            </a:r>
            <a:r>
              <a:rPr lang="en-US" sz="1600" dirty="0" smtClean="0">
                <a:latin typeface="Calibri"/>
                <a:cs typeface="Calibri"/>
              </a:rPr>
              <a:t>: Air or Train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Quality of Accommodations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3 </a:t>
            </a:r>
            <a:r>
              <a:rPr lang="en-US" sz="1600" dirty="0">
                <a:latin typeface="Calibri"/>
                <a:cs typeface="Calibri"/>
              </a:rPr>
              <a:t>-</a:t>
            </a:r>
            <a:r>
              <a:rPr lang="en-US" sz="1600" dirty="0" smtClean="0">
                <a:latin typeface="Calibri"/>
                <a:cs typeface="Calibri"/>
              </a:rPr>
              <a:t>4 Star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Length of Stay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9 days (3 days in 3 cities)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endParaRPr lang="en-US" sz="1600" b="1" dirty="0">
              <a:latin typeface="Calibri"/>
              <a:cs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44113" y="1699035"/>
            <a:ext cx="2793060" cy="481668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3"/>
            </a:pPr>
            <a:endParaRPr lang="en-US" dirty="0" smtClean="0">
              <a:latin typeface="Calibri"/>
              <a:cs typeface="Calibri"/>
            </a:endParaRPr>
          </a:p>
          <a:p>
            <a:pPr marL="342900" indent="-342900" algn="ctr">
              <a:buAutoNum type="arabicPeriod" startAt="3"/>
            </a:pPr>
            <a:endParaRPr lang="en-US" dirty="0">
              <a:latin typeface="Calibri"/>
              <a:cs typeface="Calibri"/>
            </a:endParaRPr>
          </a:p>
          <a:p>
            <a:pPr marL="342900" indent="-342900" algn="ctr">
              <a:buAutoNum type="arabicPeriod" startAt="3"/>
            </a:pPr>
            <a:r>
              <a:rPr lang="en-US" dirty="0" err="1" smtClean="0">
                <a:latin typeface="Calibri"/>
                <a:cs typeface="Calibri"/>
              </a:rPr>
              <a:t>DNi</a:t>
            </a:r>
            <a:r>
              <a:rPr lang="en-US" dirty="0" smtClean="0">
                <a:latin typeface="Calibri"/>
                <a:cs typeface="Calibri"/>
              </a:rPr>
              <a:t>* New York</a:t>
            </a:r>
          </a:p>
          <a:p>
            <a:pPr marL="342900" indent="-342900" algn="ctr">
              <a:buAutoNum type="arabicPeriod" startAt="3"/>
            </a:pPr>
            <a:endParaRPr lang="en-US" dirty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Cost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$0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Length of Stay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all week long</a:t>
            </a:r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1600" b="1" dirty="0" smtClean="0">
                <a:latin typeface="Calibri"/>
                <a:cs typeface="Calibri"/>
              </a:rPr>
              <a:t> 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Mode of Transport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MTA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b="1" u="sng" dirty="0" smtClean="0">
                <a:latin typeface="Calibri"/>
                <a:cs typeface="Calibri"/>
              </a:rPr>
              <a:t>Quality of Accommodations</a:t>
            </a:r>
            <a:r>
              <a:rPr lang="en-US" sz="1600" b="1" dirty="0" smtClean="0">
                <a:latin typeface="Calibri"/>
                <a:cs typeface="Calibri"/>
              </a:rPr>
              <a:t>: </a:t>
            </a:r>
            <a:r>
              <a:rPr lang="en-US" sz="1600" dirty="0" smtClean="0">
                <a:latin typeface="Calibri"/>
                <a:cs typeface="Calibri"/>
              </a:rPr>
              <a:t>New York apartment</a:t>
            </a:r>
          </a:p>
          <a:p>
            <a:endParaRPr lang="en-US" b="1" dirty="0" smtClean="0">
              <a:latin typeface="Calibri"/>
              <a:cs typeface="Calibri"/>
            </a:endParaRPr>
          </a:p>
          <a:p>
            <a:r>
              <a:rPr lang="en-US" sz="1400" i="1" dirty="0" smtClean="0">
                <a:latin typeface="Calibri"/>
                <a:cs typeface="Calibri"/>
              </a:rPr>
              <a:t>*Doing Nothing In</a:t>
            </a:r>
            <a:endParaRPr lang="en-US" sz="1400" i="1" dirty="0">
              <a:latin typeface="Calibri"/>
              <a:cs typeface="Calibri"/>
            </a:endParaRPr>
          </a:p>
        </p:txBody>
      </p:sp>
      <p:pic>
        <p:nvPicPr>
          <p:cNvPr id="8" name="Picture 7" descr="Screen shot 2011-12-02 at 1.33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71" y="1233509"/>
            <a:ext cx="1379548" cy="1076262"/>
          </a:xfrm>
          <a:prstGeom prst="rect">
            <a:avLst/>
          </a:prstGeom>
        </p:spPr>
      </p:pic>
      <p:pic>
        <p:nvPicPr>
          <p:cNvPr id="9" name="Picture 8" descr="Screen shot 2011-12-02 at 1.35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460" y="1234124"/>
            <a:ext cx="1038068" cy="1209861"/>
          </a:xfrm>
          <a:prstGeom prst="rect">
            <a:avLst/>
          </a:prstGeom>
        </p:spPr>
      </p:pic>
      <p:pic>
        <p:nvPicPr>
          <p:cNvPr id="10" name="Picture 9" descr="Screen shot 2011-12-02 at 1.36.0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992" y="1218188"/>
            <a:ext cx="1807302" cy="124368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The Options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885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127956" y="4722633"/>
            <a:ext cx="3385768" cy="1148396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Total Cost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16025" y="2386374"/>
            <a:ext cx="2986625" cy="1158649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Opportunity Cost of Travel Time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99083" y="2386376"/>
            <a:ext cx="3314641" cy="1158647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Quality of Desired Accommodations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6025" y="4722633"/>
            <a:ext cx="3186197" cy="1148396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Mode of Transportation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9" name="Picture 8" descr="Screen shot 2011-12-02 at 2.43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642" y="4904308"/>
            <a:ext cx="680588" cy="755027"/>
          </a:xfrm>
          <a:prstGeom prst="rect">
            <a:avLst/>
          </a:prstGeom>
        </p:spPr>
      </p:pic>
      <p:pic>
        <p:nvPicPr>
          <p:cNvPr id="10" name="Picture 9" descr="Screen shot 2011-12-02 at 2.45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598" y="4106162"/>
            <a:ext cx="1029536" cy="2016656"/>
          </a:xfrm>
          <a:prstGeom prst="rect">
            <a:avLst/>
          </a:prstGeom>
        </p:spPr>
      </p:pic>
      <p:pic>
        <p:nvPicPr>
          <p:cNvPr id="11" name="Picture 10" descr="Screen shot 2011-12-02 at 2.48.2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62" y="1686872"/>
            <a:ext cx="1703325" cy="937253"/>
          </a:xfrm>
          <a:prstGeom prst="rect">
            <a:avLst/>
          </a:prstGeom>
        </p:spPr>
      </p:pic>
      <p:pic>
        <p:nvPicPr>
          <p:cNvPr id="12" name="Picture 11" descr="Screen shot 2011-12-02 at 2.50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262" y="1863847"/>
            <a:ext cx="2427170" cy="877913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Factors to Consider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567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2-04 at 7.59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67" y="952171"/>
            <a:ext cx="7863372" cy="57778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79364" y="1120961"/>
            <a:ext cx="2182990" cy="357769"/>
          </a:xfrm>
          <a:prstGeom prst="rect">
            <a:avLst/>
          </a:prstGeom>
          <a:solidFill>
            <a:srgbClr val="91E1E1"/>
          </a:solidFill>
          <a:ln>
            <a:solidFill>
              <a:srgbClr val="91E1E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i="1" dirty="0" smtClean="0">
                <a:solidFill>
                  <a:schemeClr val="tx1"/>
                </a:solidFill>
                <a:latin typeface="Calibri"/>
                <a:cs typeface="Calibri"/>
              </a:rPr>
              <a:t>Yellow Cells can be manually changed based on personal preferences</a:t>
            </a:r>
            <a:endParaRPr lang="en-US" sz="1000" i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550" y="6582222"/>
            <a:ext cx="8016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kayak.com</a:t>
            </a:r>
            <a:endParaRPr lang="en-US" sz="1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Decision Inputs – Air Travel</a:t>
            </a:r>
            <a:endParaRPr lang="en-US" sz="3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3536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70310" y="6582222"/>
            <a:ext cx="8016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raileurope.com</a:t>
            </a:r>
            <a:endParaRPr lang="en-US" sz="1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Decision Inputs – Train Travel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3" name="Content Placeholder 2" descr="Screen shot 2011-12-04 at 1.3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89" r="-18589"/>
          <a:stretch>
            <a:fillRect/>
          </a:stretch>
        </p:blipFill>
        <p:spPr>
          <a:xfrm>
            <a:off x="-703395" y="1023188"/>
            <a:ext cx="10376610" cy="5559034"/>
          </a:xfrm>
        </p:spPr>
      </p:pic>
    </p:spTree>
    <p:extLst>
      <p:ext uri="{BB962C8B-B14F-4D97-AF65-F5344CB8AC3E}">
        <p14:creationId xmlns:p14="http://schemas.microsoft.com/office/powerpoint/2010/main" val="2111917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Minimum Travel Between Cities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3" name="Content Placeholder 2" descr="Screen shot 2011-12-04 at 1.39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15" b="-3315"/>
          <a:stretch>
            <a:fillRect/>
          </a:stretch>
        </p:blipFill>
        <p:spPr>
          <a:xfrm>
            <a:off x="145675" y="1779205"/>
            <a:ext cx="8895687" cy="4765663"/>
          </a:xfrm>
        </p:spPr>
      </p:pic>
    </p:spTree>
    <p:extLst>
      <p:ext uri="{BB962C8B-B14F-4D97-AF65-F5344CB8AC3E}">
        <p14:creationId xmlns:p14="http://schemas.microsoft.com/office/powerpoint/2010/main" val="1396839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11-30 at 6.30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664" y="1859358"/>
            <a:ext cx="2933038" cy="11761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0310" y="6582222"/>
            <a:ext cx="8016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hotels.com</a:t>
            </a:r>
            <a:endParaRPr lang="en-US" sz="1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8475" y="94130"/>
            <a:ext cx="8147051" cy="9290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"/>
                <a:cs typeface="Calibri"/>
              </a:rPr>
              <a:t>Decision Inputs - Accommodations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2" name="Picture 1" descr="Screen shot 2011-12-04 at 1.4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2697"/>
            <a:ext cx="9144000" cy="212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0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9058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The Model Set-Up</a:t>
            </a:r>
            <a:endParaRPr lang="en-US" sz="3600" dirty="0">
              <a:latin typeface="Calibri"/>
              <a:cs typeface="Calibri"/>
            </a:endParaRPr>
          </a:p>
        </p:txBody>
      </p:sp>
      <p:pic>
        <p:nvPicPr>
          <p:cNvPr id="5" name="Picture 4" descr="Model Screen 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4" y="1622985"/>
            <a:ext cx="8756846" cy="398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33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Saddle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580</TotalTime>
  <Words>609</Words>
  <Application>Microsoft Macintosh PowerPoint</Application>
  <PresentationFormat>On-screen Show (4:3)</PresentationFormat>
  <Paragraphs>120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Saddle</vt:lpstr>
      <vt:lpstr>Spring Break – Wooooo!</vt:lpstr>
      <vt:lpstr>Agenda</vt:lpstr>
      <vt:lpstr>PowerPoint Presentation</vt:lpstr>
      <vt:lpstr>PowerPoint Presentation</vt:lpstr>
      <vt:lpstr>Decision Inputs – Air Travel</vt:lpstr>
      <vt:lpstr>PowerPoint Presentation</vt:lpstr>
      <vt:lpstr>PowerPoint Presentation</vt:lpstr>
      <vt:lpstr>PowerPoint Presentation</vt:lpstr>
      <vt:lpstr>The Model Set-Up</vt:lpstr>
      <vt:lpstr>Constraints</vt:lpstr>
      <vt:lpstr>The Result</vt:lpstr>
      <vt:lpstr>Conclusion</vt:lpstr>
      <vt:lpstr>Appendix – Alternate Model Setup</vt:lpstr>
      <vt:lpstr>The Model Set-Up</vt:lpstr>
      <vt:lpstr>PowerPoint Presentation</vt:lpstr>
      <vt:lpstr>Decision Variables &amp; Objective Function</vt:lpstr>
      <vt:lpstr>Constraints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London</dc:creator>
  <cp:lastModifiedBy>Alexandra London</cp:lastModifiedBy>
  <cp:revision>43</cp:revision>
  <dcterms:created xsi:type="dcterms:W3CDTF">2011-11-30T23:14:26Z</dcterms:created>
  <dcterms:modified xsi:type="dcterms:W3CDTF">2011-12-05T13:47:04Z</dcterms:modified>
</cp:coreProperties>
</file>